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92" r:id="rId5"/>
    <p:sldId id="331" r:id="rId6"/>
    <p:sldId id="332" r:id="rId7"/>
    <p:sldId id="328" r:id="rId8"/>
    <p:sldId id="281" r:id="rId9"/>
    <p:sldId id="334" r:id="rId10"/>
    <p:sldId id="336" r:id="rId11"/>
    <p:sldId id="340" r:id="rId12"/>
    <p:sldId id="337" r:id="rId13"/>
    <p:sldId id="338" r:id="rId14"/>
    <p:sldId id="318" r:id="rId15"/>
    <p:sldId id="319" r:id="rId16"/>
    <p:sldId id="320" r:id="rId17"/>
    <p:sldId id="321" r:id="rId18"/>
    <p:sldId id="322" r:id="rId19"/>
    <p:sldId id="323" r:id="rId20"/>
    <p:sldId id="278"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828800" y="207258"/>
            <a:ext cx="73152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CHARITABLE DEEDS OF THE CHURCH</a:t>
            </a:r>
          </a:p>
        </p:txBody>
      </p:sp>
      <p:sp>
        <p:nvSpPr>
          <p:cNvPr id="7" name="TextBox 6"/>
          <p:cNvSpPr txBox="1"/>
          <p:nvPr/>
        </p:nvSpPr>
        <p:spPr>
          <a:xfrm>
            <a:off x="228600" y="1981200"/>
            <a:ext cx="8686800" cy="4293483"/>
          </a:xfrm>
          <a:prstGeom prst="rect">
            <a:avLst/>
          </a:prstGeom>
          <a:noFill/>
        </p:spPr>
        <p:txBody>
          <a:bodyPr wrap="square" rtlCol="0">
            <a:spAutoFit/>
          </a:bodyPr>
          <a:lstStyle/>
          <a:p>
            <a:pPr algn="just">
              <a:lnSpc>
                <a:spcPct val="150000"/>
              </a:lnSpc>
            </a:pPr>
            <a:r>
              <a:rPr lang="en-US" sz="2600" dirty="0">
                <a:latin typeface="Arial Narrow" pitchFamily="34" charset="0"/>
                <a:cs typeface="Times New Roman" pitchFamily="18" charset="0"/>
              </a:rPr>
              <a:t>	There are various  types of and fields of charitable deeds of the Church. They are mainly</a:t>
            </a:r>
          </a:p>
          <a:p>
            <a:pPr algn="just">
              <a:lnSpc>
                <a:spcPct val="150000"/>
              </a:lnSpc>
            </a:pPr>
            <a:r>
              <a:rPr lang="en-US" sz="2600" dirty="0">
                <a:latin typeface="Arial Narrow" pitchFamily="34" charset="0"/>
                <a:cs typeface="Times New Roman" pitchFamily="18" charset="0"/>
              </a:rPr>
              <a:t>1.	Orphans and children and elders who are rejected from 	their own houses.</a:t>
            </a:r>
          </a:p>
          <a:p>
            <a:pPr algn="just">
              <a:lnSpc>
                <a:spcPct val="150000"/>
              </a:lnSpc>
            </a:pPr>
            <a:r>
              <a:rPr lang="en-US" sz="2600" dirty="0">
                <a:latin typeface="Arial Narrow" pitchFamily="34" charset="0"/>
                <a:cs typeface="Times New Roman" pitchFamily="18" charset="0"/>
              </a:rPr>
              <a:t>2.	The old who suffer from lack of help or presence of their 	children and relatives.</a:t>
            </a:r>
          </a:p>
          <a:p>
            <a:pPr algn="just">
              <a:lnSpc>
                <a:spcPct val="150000"/>
              </a:lnSpc>
            </a:pPr>
            <a:r>
              <a:rPr lang="en-US" sz="2600" dirty="0">
                <a:latin typeface="Arial Narrow" pitchFamily="34" charset="0"/>
                <a:cs typeface="Times New Roman" pitchFamily="18" charset="0"/>
              </a:rPr>
              <a:t>3.	The sick and the dying.</a:t>
            </a:r>
          </a:p>
        </p:txBody>
      </p:sp>
      <p:pic>
        <p:nvPicPr>
          <p:cNvPr id="8194" name="Picture 2" descr="C:\Users\user\Desktop\Bitmap in Lesson8.cdr.jpg"/>
          <p:cNvPicPr>
            <a:picLocks noChangeAspect="1" noChangeArrowheads="1"/>
          </p:cNvPicPr>
          <p:nvPr/>
        </p:nvPicPr>
        <p:blipFill>
          <a:blip r:embed="rId2" cstate="print"/>
          <a:srcRect/>
          <a:stretch>
            <a:fillRect/>
          </a:stretch>
        </p:blipFill>
        <p:spPr bwMode="auto">
          <a:xfrm>
            <a:off x="142875" y="128588"/>
            <a:ext cx="1685925" cy="1700212"/>
          </a:xfrm>
          <a:prstGeom prst="rect">
            <a:avLst/>
          </a:prstGeom>
          <a:noFill/>
          <a:ln>
            <a:solidFill>
              <a:schemeClr val="accent1"/>
            </a:solidFill>
          </a:ln>
        </p:spPr>
      </p:pic>
      <p:pic>
        <p:nvPicPr>
          <p:cNvPr id="8195" name="Picture 3" descr="C:\Users\user\Desktop\300A-052-30A.JPEG"/>
          <p:cNvPicPr>
            <a:picLocks noChangeAspect="1" noChangeArrowheads="1"/>
          </p:cNvPicPr>
          <p:nvPr/>
        </p:nvPicPr>
        <p:blipFill>
          <a:blip r:embed="rId3" cstate="print"/>
          <a:srcRect/>
          <a:stretch>
            <a:fillRect/>
          </a:stretch>
        </p:blipFill>
        <p:spPr bwMode="auto">
          <a:xfrm>
            <a:off x="4572000" y="5181600"/>
            <a:ext cx="2341562" cy="1536065"/>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76200"/>
            <a:ext cx="8686800" cy="6618415"/>
          </a:xfrm>
          <a:prstGeom prst="rect">
            <a:avLst/>
          </a:prstGeom>
          <a:noFill/>
        </p:spPr>
        <p:txBody>
          <a:bodyPr wrap="square" rtlCol="0">
            <a:spAutoFit/>
          </a:bodyPr>
          <a:lstStyle/>
          <a:p>
            <a:pPr algn="just">
              <a:lnSpc>
                <a:spcPct val="150000"/>
              </a:lnSpc>
            </a:pPr>
            <a:r>
              <a:rPr lang="en-US" sz="2600" dirty="0">
                <a:latin typeface="Arial Narrow" pitchFamily="34" charset="0"/>
                <a:cs typeface="Times New Roman" pitchFamily="18" charset="0"/>
              </a:rPr>
              <a:t>4.	The physically challenged persons.</a:t>
            </a:r>
          </a:p>
          <a:p>
            <a:pPr algn="just">
              <a:lnSpc>
                <a:spcPct val="150000"/>
              </a:lnSpc>
            </a:pPr>
            <a:r>
              <a:rPr lang="en-US" sz="2600" dirty="0">
                <a:latin typeface="Arial Narrow" pitchFamily="34" charset="0"/>
                <a:cs typeface="Times New Roman" pitchFamily="18" charset="0"/>
              </a:rPr>
              <a:t>5.	The helpless and the neglected due to mental  retardation.</a:t>
            </a:r>
          </a:p>
          <a:p>
            <a:pPr algn="just">
              <a:lnSpc>
                <a:spcPct val="150000"/>
              </a:lnSpc>
            </a:pPr>
            <a:r>
              <a:rPr lang="en-US" sz="2600" dirty="0">
                <a:latin typeface="Arial Narrow" pitchFamily="34" charset="0"/>
                <a:cs typeface="Times New Roman" pitchFamily="18" charset="0"/>
              </a:rPr>
              <a:t>6.	The mentally sick persons.</a:t>
            </a:r>
          </a:p>
          <a:p>
            <a:pPr algn="just">
              <a:lnSpc>
                <a:spcPct val="150000"/>
              </a:lnSpc>
            </a:pPr>
            <a:r>
              <a:rPr lang="en-US" sz="2600" dirty="0">
                <a:latin typeface="Arial Narrow" pitchFamily="34" charset="0"/>
                <a:cs typeface="Times New Roman" pitchFamily="18" charset="0"/>
              </a:rPr>
              <a:t>7.	Exploited women and children.</a:t>
            </a:r>
          </a:p>
          <a:p>
            <a:pPr algn="just">
              <a:lnSpc>
                <a:spcPct val="150000"/>
              </a:lnSpc>
            </a:pPr>
            <a:r>
              <a:rPr lang="en-US" sz="2600" dirty="0">
                <a:latin typeface="Arial Narrow" pitchFamily="34" charset="0"/>
                <a:cs typeface="Times New Roman" pitchFamily="18" charset="0"/>
              </a:rPr>
              <a:t>8.	AIDS and cancer patients.</a:t>
            </a:r>
          </a:p>
          <a:p>
            <a:pPr algn="just">
              <a:lnSpc>
                <a:spcPct val="150000"/>
              </a:lnSpc>
            </a:pPr>
            <a:r>
              <a:rPr lang="en-US" sz="2600" dirty="0">
                <a:latin typeface="Arial Narrow" pitchFamily="34" charset="0"/>
                <a:cs typeface="Times New Roman" pitchFamily="18" charset="0"/>
              </a:rPr>
              <a:t>9.	The poor and the homeless.</a:t>
            </a:r>
          </a:p>
          <a:p>
            <a:pPr algn="just">
              <a:lnSpc>
                <a:spcPct val="150000"/>
              </a:lnSpc>
            </a:pPr>
            <a:r>
              <a:rPr lang="en-US" sz="2600" dirty="0">
                <a:latin typeface="Arial Narrow" pitchFamily="34" charset="0"/>
                <a:cs typeface="Times New Roman" pitchFamily="18" charset="0"/>
              </a:rPr>
              <a:t>10.	Those who are neglected in the community and those who are 	denied justice.</a:t>
            </a:r>
          </a:p>
          <a:p>
            <a:pPr algn="just">
              <a:lnSpc>
                <a:spcPct val="150000"/>
              </a:lnSpc>
            </a:pPr>
            <a:r>
              <a:rPr lang="en-US" sz="2600" dirty="0">
                <a:latin typeface="Arial Narrow" pitchFamily="34" charset="0"/>
                <a:cs typeface="Times New Roman" pitchFamily="18" charset="0"/>
              </a:rPr>
              <a:t>11.	Those who suffer from war, natural calamities etc.</a:t>
            </a:r>
          </a:p>
          <a:p>
            <a:pPr algn="just">
              <a:lnSpc>
                <a:spcPct val="150000"/>
              </a:lnSpc>
            </a:pPr>
            <a:r>
              <a:rPr lang="en-US" sz="2600" dirty="0">
                <a:latin typeface="Arial Narrow" pitchFamily="34" charset="0"/>
                <a:cs typeface="Times New Roman" pitchFamily="18" charset="0"/>
              </a:rPr>
              <a:t>12.	The prisoners and those who are released from prison and 	their dependents.</a:t>
            </a:r>
          </a:p>
        </p:txBody>
      </p:sp>
      <p:pic>
        <p:nvPicPr>
          <p:cNvPr id="10242" name="Picture 2" descr="C:\Users\user\Desktop\mohanrao.jpg"/>
          <p:cNvPicPr>
            <a:picLocks noChangeAspect="1" noChangeArrowheads="1"/>
          </p:cNvPicPr>
          <p:nvPr/>
        </p:nvPicPr>
        <p:blipFill>
          <a:blip r:embed="rId2" cstate="print"/>
          <a:srcRect/>
          <a:stretch>
            <a:fillRect/>
          </a:stretch>
        </p:blipFill>
        <p:spPr bwMode="auto">
          <a:xfrm>
            <a:off x="5486400" y="1524000"/>
            <a:ext cx="2882900" cy="2211387"/>
          </a:xfrm>
          <a:prstGeom prst="rect">
            <a:avLst/>
          </a:prstGeom>
          <a:noFill/>
          <a:ln>
            <a:solidFill>
              <a:schemeClr val="accent1"/>
            </a:solidFill>
          </a:ln>
        </p:spPr>
      </p:pic>
      <p:pic>
        <p:nvPicPr>
          <p:cNvPr id="10243" name="Picture 3" descr="C:\Users\user\Desktop\childhood_innocence___8_by_samlim-d30xwnw.jpg"/>
          <p:cNvPicPr>
            <a:picLocks noChangeAspect="1" noChangeArrowheads="1"/>
          </p:cNvPicPr>
          <p:nvPr/>
        </p:nvPicPr>
        <p:blipFill>
          <a:blip r:embed="rId3" cstate="print"/>
          <a:srcRect/>
          <a:stretch>
            <a:fillRect/>
          </a:stretch>
        </p:blipFill>
        <p:spPr bwMode="auto">
          <a:xfrm>
            <a:off x="7468269" y="4343400"/>
            <a:ext cx="1370931" cy="9144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p:cTn id="37"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7">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 calcmode="lin" valueType="num">
                                      <p:cBhvr>
                                        <p:cTn id="43"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7">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 calcmode="lin" valueType="num">
                                      <p:cBhvr>
                                        <p:cTn id="49" dur="500" fill="hold"/>
                                        <p:tgtEl>
                                          <p:spTgt spid="7">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7">
                                            <p:txEl>
                                              <p:pRg st="7" end="7"/>
                                            </p:txEl>
                                          </p:spTgt>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7">
                                            <p:txEl>
                                              <p:pRg st="8" end="8"/>
                                            </p:txEl>
                                          </p:spTgt>
                                        </p:tgtEl>
                                        <p:attrNameLst>
                                          <p:attrName>style.visibility</p:attrName>
                                        </p:attrNameLst>
                                      </p:cBhvr>
                                      <p:to>
                                        <p:strVal val="visible"/>
                                      </p:to>
                                    </p:set>
                                    <p:anim calcmode="lin" valueType="num">
                                      <p:cBhvr>
                                        <p:cTn id="55" dur="500" fill="hold"/>
                                        <p:tgtEl>
                                          <p:spTgt spid="7">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7">
                                            <p:txEl>
                                              <p:pRg st="8" end="8"/>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074581"/>
            <a:ext cx="8839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circumstances like this, the Church engages in charitable deeds with the light of Gospel message. There are special institutions and set up in the Church for those who suffer in various ways. They remain as lighthouses of service. Some of them are old age homes, orphanages, hospitals, </a:t>
            </a:r>
            <a:r>
              <a:rPr lang="en-US" sz="2500" dirty="0" err="1">
                <a:latin typeface="Arial Narrow" pitchFamily="34" charset="0"/>
                <a:cs typeface="Times New Roman" pitchFamily="18" charset="0"/>
              </a:rPr>
              <a:t>centres</a:t>
            </a:r>
            <a:r>
              <a:rPr lang="en-US" sz="2500" dirty="0">
                <a:latin typeface="Arial Narrow" pitchFamily="34" charset="0"/>
                <a:cs typeface="Times New Roman" pitchFamily="18" charset="0"/>
              </a:rPr>
              <a:t> of protection and training for the mentally and physically handicapped, rehabilitation </a:t>
            </a:r>
            <a:r>
              <a:rPr lang="en-US" sz="2500" dirty="0" err="1">
                <a:latin typeface="Arial Narrow" pitchFamily="34" charset="0"/>
                <a:cs typeface="Times New Roman" pitchFamily="18" charset="0"/>
              </a:rPr>
              <a:t>centres</a:t>
            </a:r>
            <a:r>
              <a:rPr lang="en-US" sz="2500" dirty="0">
                <a:latin typeface="Arial Narrow" pitchFamily="34" charset="0"/>
                <a:cs typeface="Times New Roman" pitchFamily="18" charset="0"/>
              </a:rPr>
              <a:t> and other </a:t>
            </a:r>
            <a:r>
              <a:rPr lang="en-US" sz="2500" dirty="0" err="1">
                <a:latin typeface="Arial Narrow" pitchFamily="34" charset="0"/>
                <a:cs typeface="Times New Roman" pitchFamily="18" charset="0"/>
              </a:rPr>
              <a:t>centres</a:t>
            </a:r>
            <a:r>
              <a:rPr lang="en-US" sz="2500" dirty="0">
                <a:latin typeface="Arial Narrow" pitchFamily="34" charset="0"/>
                <a:cs typeface="Times New Roman" pitchFamily="18" charset="0"/>
              </a:rPr>
              <a:t> for the treatment of mental patients, houses for the destitute etc. The Church is intent on seeing the face of Jesus in all of them and accepting them without any distinction of wealth, caste, creed, religion or sex.</a:t>
            </a:r>
          </a:p>
        </p:txBody>
      </p:sp>
      <p:sp>
        <p:nvSpPr>
          <p:cNvPr id="4" name="Rectangle 3"/>
          <p:cNvSpPr/>
          <p:nvPr/>
        </p:nvSpPr>
        <p:spPr>
          <a:xfrm>
            <a:off x="0" y="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52400" y="372070"/>
            <a:ext cx="8839200" cy="923330"/>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-2. </a:t>
            </a:r>
            <a:r>
              <a:rPr lang="en-US" sz="2400" dirty="0">
                <a:solidFill>
                  <a:srgbClr val="00B0F0"/>
                </a:solidFill>
                <a:latin typeface="Arial Narrow" pitchFamily="34" charset="0"/>
                <a:cs typeface="Times New Roman" pitchFamily="18" charset="0"/>
              </a:rPr>
              <a:t>Visit an institution in your </a:t>
            </a:r>
            <a:r>
              <a:rPr lang="en-US" sz="2400" dirty="0" err="1">
                <a:solidFill>
                  <a:srgbClr val="00B0F0"/>
                </a:solidFill>
                <a:latin typeface="Arial Narrow" pitchFamily="34" charset="0"/>
                <a:cs typeface="Times New Roman" pitchFamily="18" charset="0"/>
              </a:rPr>
              <a:t>neighbourhood</a:t>
            </a:r>
            <a:r>
              <a:rPr lang="en-US" sz="2400" dirty="0">
                <a:solidFill>
                  <a:srgbClr val="00B0F0"/>
                </a:solidFill>
                <a:latin typeface="Arial Narrow" pitchFamily="34" charset="0"/>
                <a:cs typeface="Times New Roman" pitchFamily="18" charset="0"/>
              </a:rPr>
              <a:t> where charitable deeds are done and prepare a report of their services.</a:t>
            </a:r>
            <a:endParaRPr lang="en-US" sz="2400" dirty="0">
              <a:solidFill>
                <a:srgbClr val="FF00FF"/>
              </a:solidFill>
              <a:latin typeface="Arial Narrow" pitchFamily="34" charset="0"/>
              <a:cs typeface="Times New Roman" pitchFamily="18" charset="0"/>
            </a:endParaRPr>
          </a:p>
        </p:txBody>
      </p:sp>
      <p:pic>
        <p:nvPicPr>
          <p:cNvPr id="7" name="Picture 2" descr="C:\Users\user\Desktop\Bitmap in Lesson8.cdr.jpg"/>
          <p:cNvPicPr>
            <a:picLocks noChangeAspect="1" noChangeArrowheads="1"/>
          </p:cNvPicPr>
          <p:nvPr/>
        </p:nvPicPr>
        <p:blipFill>
          <a:blip r:embed="rId2" cstate="print"/>
          <a:srcRect/>
          <a:stretch>
            <a:fillRect/>
          </a:stretch>
        </p:blipFill>
        <p:spPr bwMode="auto">
          <a:xfrm>
            <a:off x="267514" y="1752600"/>
            <a:ext cx="1643418" cy="1295400"/>
          </a:xfrm>
          <a:prstGeom prst="rect">
            <a:avLst/>
          </a:prstGeom>
          <a:noFill/>
          <a:ln>
            <a:solidFill>
              <a:schemeClr val="accent1"/>
            </a:solidFill>
          </a:ln>
        </p:spPr>
      </p:pic>
      <p:pic>
        <p:nvPicPr>
          <p:cNvPr id="8" name="Picture 3" descr="C:\Users\user\Desktop\Bitmap in Lesson8.cdr.jpg"/>
          <p:cNvPicPr>
            <a:picLocks noChangeAspect="1" noChangeArrowheads="1"/>
          </p:cNvPicPr>
          <p:nvPr/>
        </p:nvPicPr>
        <p:blipFill>
          <a:blip r:embed="rId3" cstate="print"/>
          <a:srcRect/>
          <a:stretch>
            <a:fillRect/>
          </a:stretch>
        </p:blipFill>
        <p:spPr bwMode="auto">
          <a:xfrm>
            <a:off x="1943914" y="1752600"/>
            <a:ext cx="1666028" cy="1295400"/>
          </a:xfrm>
          <a:prstGeom prst="rect">
            <a:avLst/>
          </a:prstGeom>
          <a:noFill/>
          <a:ln>
            <a:solidFill>
              <a:schemeClr val="accent1"/>
            </a:solidFill>
          </a:ln>
        </p:spPr>
      </p:pic>
      <p:pic>
        <p:nvPicPr>
          <p:cNvPr id="9" name="Picture 4" descr="C:\Users\user\Desktop\Bitmap in Lesson8.cdr.jpg"/>
          <p:cNvPicPr>
            <a:picLocks noChangeAspect="1" noChangeArrowheads="1"/>
          </p:cNvPicPr>
          <p:nvPr/>
        </p:nvPicPr>
        <p:blipFill>
          <a:blip r:embed="rId4" cstate="print"/>
          <a:srcRect/>
          <a:stretch>
            <a:fillRect/>
          </a:stretch>
        </p:blipFill>
        <p:spPr bwMode="auto">
          <a:xfrm>
            <a:off x="3696514" y="1752600"/>
            <a:ext cx="1530180" cy="1295400"/>
          </a:xfrm>
          <a:prstGeom prst="rect">
            <a:avLst/>
          </a:prstGeom>
          <a:noFill/>
          <a:ln>
            <a:solidFill>
              <a:schemeClr val="accent1"/>
            </a:solidFill>
          </a:ln>
        </p:spPr>
      </p:pic>
      <p:pic>
        <p:nvPicPr>
          <p:cNvPr id="10" name="Picture 5" descr="C:\Users\user\Desktop\Bitmap in Lesson8.cdr.jpg"/>
          <p:cNvPicPr>
            <a:picLocks noChangeAspect="1" noChangeArrowheads="1"/>
          </p:cNvPicPr>
          <p:nvPr/>
        </p:nvPicPr>
        <p:blipFill>
          <a:blip r:embed="rId5" cstate="print"/>
          <a:srcRect/>
          <a:stretch>
            <a:fillRect/>
          </a:stretch>
        </p:blipFill>
        <p:spPr bwMode="auto">
          <a:xfrm>
            <a:off x="5296713" y="1752600"/>
            <a:ext cx="1840935" cy="1295400"/>
          </a:xfrm>
          <a:prstGeom prst="rect">
            <a:avLst/>
          </a:prstGeom>
          <a:noFill/>
          <a:ln>
            <a:solidFill>
              <a:schemeClr val="accent1"/>
            </a:solidFill>
          </a:ln>
        </p:spPr>
      </p:pic>
      <p:pic>
        <p:nvPicPr>
          <p:cNvPr id="11" name="Picture 6" descr="C:\Users\user\Desktop\Bitmap in Lesson8.cdr.jpg"/>
          <p:cNvPicPr>
            <a:picLocks noChangeAspect="1" noChangeArrowheads="1"/>
          </p:cNvPicPr>
          <p:nvPr/>
        </p:nvPicPr>
        <p:blipFill>
          <a:blip r:embed="rId6" cstate="print"/>
          <a:srcRect/>
          <a:stretch>
            <a:fillRect/>
          </a:stretch>
        </p:blipFill>
        <p:spPr bwMode="auto">
          <a:xfrm>
            <a:off x="7201714" y="1752600"/>
            <a:ext cx="1713686" cy="12954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20" name="Picture 4" descr="C:\Users\user\Desktop\congregation_zpsejulfncr.jpg"/>
          <p:cNvPicPr>
            <a:picLocks noChangeAspect="1" noChangeArrowheads="1"/>
          </p:cNvPicPr>
          <p:nvPr/>
        </p:nvPicPr>
        <p:blipFill>
          <a:blip r:embed="rId2" cstate="print"/>
          <a:srcRect/>
          <a:stretch>
            <a:fillRect/>
          </a:stretch>
        </p:blipFill>
        <p:spPr bwMode="auto">
          <a:xfrm>
            <a:off x="2024269" y="228600"/>
            <a:ext cx="4071731" cy="2667000"/>
          </a:xfrm>
          <a:prstGeom prst="rect">
            <a:avLst/>
          </a:prstGeom>
          <a:noFill/>
        </p:spPr>
      </p:pic>
      <p:sp>
        <p:nvSpPr>
          <p:cNvPr id="6" name="TextBox 5"/>
          <p:cNvSpPr txBox="1"/>
          <p:nvPr/>
        </p:nvSpPr>
        <p:spPr>
          <a:xfrm>
            <a:off x="152400" y="4382631"/>
            <a:ext cx="8839200" cy="2246769"/>
          </a:xfrm>
          <a:prstGeom prst="rect">
            <a:avLst/>
          </a:prstGeom>
          <a:noFill/>
        </p:spPr>
        <p:txBody>
          <a:bodyPr wrap="square" rtlCol="0">
            <a:spAutoFit/>
          </a:bodyPr>
          <a:lstStyle/>
          <a:p>
            <a:pPr algn="just"/>
            <a:r>
              <a:rPr lang="en-US" sz="2800" dirty="0">
                <a:latin typeface="Arial Narrow" pitchFamily="34" charset="0"/>
                <a:cs typeface="Times New Roman" pitchFamily="18" charset="0"/>
              </a:rPr>
              <a:t>	We can co-operate with the Church and offer our services for the charitable activities of the Church. Let us involve ourselves in these charitable deeds by donating money, through our </a:t>
            </a:r>
            <a:r>
              <a:rPr lang="en-US" sz="2800" dirty="0" err="1">
                <a:latin typeface="Arial Narrow" pitchFamily="34" charset="0"/>
                <a:cs typeface="Times New Roman" pitchFamily="18" charset="0"/>
              </a:rPr>
              <a:t>sacrifices,prayer</a:t>
            </a:r>
            <a:r>
              <a:rPr lang="en-US" sz="2800" dirty="0">
                <a:latin typeface="Arial Narrow" pitchFamily="34" charset="0"/>
                <a:cs typeface="Times New Roman" pitchFamily="18" charset="0"/>
              </a:rPr>
              <a:t> and visiting the houses of the destitute and such other </a:t>
            </a:r>
            <a:r>
              <a:rPr lang="en-US" sz="2800" dirty="0" err="1">
                <a:latin typeface="Arial Narrow" pitchFamily="34" charset="0"/>
                <a:cs typeface="Times New Roman" pitchFamily="18" charset="0"/>
              </a:rPr>
              <a:t>instutions</a:t>
            </a:r>
            <a:r>
              <a:rPr lang="en-US" sz="2800" dirty="0">
                <a:latin typeface="Arial Narrow" pitchFamily="34" charset="0"/>
                <a:cs typeface="Times New Roman" pitchFamily="18" charset="0"/>
              </a:rPr>
              <a:t>.</a:t>
            </a:r>
          </a:p>
        </p:txBody>
      </p:sp>
      <p:pic>
        <p:nvPicPr>
          <p:cNvPr id="9218" name="Picture 2" descr="C:\Users\user\Desktop\giving-to-charity2.jpg"/>
          <p:cNvPicPr>
            <a:picLocks noChangeAspect="1" noChangeArrowheads="1"/>
          </p:cNvPicPr>
          <p:nvPr/>
        </p:nvPicPr>
        <p:blipFill>
          <a:blip r:embed="rId3" cstate="print"/>
          <a:srcRect t="27226"/>
          <a:stretch>
            <a:fillRect/>
          </a:stretch>
        </p:blipFill>
        <p:spPr bwMode="auto">
          <a:xfrm>
            <a:off x="152400" y="228600"/>
            <a:ext cx="2438400" cy="1295400"/>
          </a:xfrm>
          <a:prstGeom prst="rect">
            <a:avLst/>
          </a:prstGeom>
          <a:noFill/>
          <a:ln>
            <a:solidFill>
              <a:schemeClr val="accent1"/>
            </a:solidFill>
          </a:ln>
        </p:spPr>
      </p:pic>
      <p:pic>
        <p:nvPicPr>
          <p:cNvPr id="9219" name="Picture 3" descr="C:\Users\user\Desktop\download.jpg"/>
          <p:cNvPicPr>
            <a:picLocks noChangeAspect="1" noChangeArrowheads="1"/>
          </p:cNvPicPr>
          <p:nvPr/>
        </p:nvPicPr>
        <p:blipFill>
          <a:blip r:embed="rId4" cstate="print"/>
          <a:srcRect t="1841"/>
          <a:stretch>
            <a:fillRect/>
          </a:stretch>
        </p:blipFill>
        <p:spPr bwMode="auto">
          <a:xfrm>
            <a:off x="6172200" y="228600"/>
            <a:ext cx="2762250" cy="4061787"/>
          </a:xfrm>
          <a:prstGeom prst="rect">
            <a:avLst/>
          </a:prstGeom>
          <a:noFill/>
          <a:ln>
            <a:solidFill>
              <a:schemeClr val="accent1"/>
            </a:solidFill>
          </a:ln>
        </p:spPr>
      </p:pic>
      <p:pic>
        <p:nvPicPr>
          <p:cNvPr id="9221" name="Picture 5" descr="C:\Users\user\Desktop\roemertjmother0826102.jpg"/>
          <p:cNvPicPr>
            <a:picLocks noChangeAspect="1" noChangeArrowheads="1"/>
          </p:cNvPicPr>
          <p:nvPr/>
        </p:nvPicPr>
        <p:blipFill>
          <a:blip r:embed="rId5" cstate="print"/>
          <a:srcRect/>
          <a:stretch>
            <a:fillRect/>
          </a:stretch>
        </p:blipFill>
        <p:spPr bwMode="auto">
          <a:xfrm>
            <a:off x="152400" y="2514600"/>
            <a:ext cx="2895600" cy="1852268"/>
          </a:xfrm>
          <a:prstGeom prst="rect">
            <a:avLst/>
          </a:prstGeom>
          <a:noFill/>
          <a:ln>
            <a:solidFill>
              <a:schemeClr val="accent1"/>
            </a:solidFill>
          </a:ln>
        </p:spPr>
      </p:pic>
      <p:pic>
        <p:nvPicPr>
          <p:cNvPr id="9222" name="Picture 6" descr="C:\Users\user\Desktop\living2.jpg"/>
          <p:cNvPicPr>
            <a:picLocks noChangeAspect="1" noChangeArrowheads="1"/>
          </p:cNvPicPr>
          <p:nvPr/>
        </p:nvPicPr>
        <p:blipFill>
          <a:blip r:embed="rId6" cstate="print"/>
          <a:srcRect/>
          <a:stretch>
            <a:fillRect/>
          </a:stretch>
        </p:blipFill>
        <p:spPr bwMode="auto">
          <a:xfrm>
            <a:off x="3657600" y="2927008"/>
            <a:ext cx="1905000" cy="1416392"/>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Mk. 16 : 14-17</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862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“Little children, let us love not in word or speech, but in truth and action” (1 </a:t>
            </a:r>
            <a:r>
              <a:rPr lang="en-US" sz="3000" dirty="0" err="1">
                <a:solidFill>
                  <a:schemeClr val="tx1"/>
                </a:solidFill>
                <a:latin typeface="Arial Narrow" pitchFamily="34" charset="0"/>
                <a:cs typeface="Times New Roman" pitchFamily="18" charset="0"/>
              </a:rPr>
              <a:t>Jn</a:t>
            </a:r>
            <a:r>
              <a:rPr lang="en-US" sz="3000" dirty="0">
                <a:solidFill>
                  <a:schemeClr val="tx1"/>
                </a:solidFill>
                <a:latin typeface="Arial Narrow" pitchFamily="34" charset="0"/>
                <a:cs typeface="Times New Roman" pitchFamily="18" charset="0"/>
              </a:rPr>
              <a:t> 3:18)</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146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3429000"/>
            <a:ext cx="66294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merciful Jesus, strengthen us to see you in the sick, the old, the weak, the retarded and the afflicted and help them</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6576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give up getting luxury articles and help the poor with money so saved</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914400"/>
            <a:ext cx="8991600" cy="50292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304800" y="1676400"/>
            <a:ext cx="8534400" cy="914400"/>
          </a:xfrm>
        </p:spPr>
        <p:txBody>
          <a:bodyPr>
            <a:noAutofit/>
          </a:bodyPr>
          <a:lstStyle/>
          <a:p>
            <a:pPr marL="0" indent="4763" algn="just">
              <a:buNone/>
            </a:pPr>
            <a:r>
              <a:rPr lang="en-US" sz="2900" dirty="0">
                <a:solidFill>
                  <a:schemeClr val="tx1"/>
                </a:solidFill>
                <a:latin typeface="Arial Narrow" pitchFamily="34" charset="0"/>
                <a:cs typeface="Times New Roman" pitchFamily="18" charset="0"/>
              </a:rPr>
              <a:t>	“As time passed and the Church grew, charitable activities were accepted and confirmed as one of the most important activities of the Church. Along with the administration of sacraments and proclamation of the Gospel, charitable deeds also continued: love for the widows, the orphans, the prisoners, the sick and the needy became very important for the Church. Just us the Church cannot give up the sacraments and the Word, she cannot give up charitable deeds” (God is Love. DCE-22).</a:t>
            </a:r>
          </a:p>
        </p:txBody>
      </p:sp>
      <p:sp>
        <p:nvSpPr>
          <p:cNvPr id="16" name="Sun 15"/>
          <p:cNvSpPr/>
          <p:nvPr/>
        </p:nvSpPr>
        <p:spPr>
          <a:xfrm>
            <a:off x="4114800" y="58674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762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514600"/>
            <a:ext cx="8610600" cy="3276600"/>
          </a:xfrm>
        </p:spPr>
        <p:txBody>
          <a:bodyPr>
            <a:noAutofit/>
          </a:bodyPr>
          <a:lstStyle/>
          <a:p>
            <a:pPr marL="457200" indent="-457200" algn="just">
              <a:buNone/>
            </a:pPr>
            <a:r>
              <a:rPr lang="en-US" sz="2950" dirty="0">
                <a:solidFill>
                  <a:schemeClr val="tx1"/>
                </a:solidFill>
                <a:latin typeface="Arial Narrow" pitchFamily="34" charset="0"/>
                <a:cs typeface="Times New Roman" pitchFamily="18" charset="0"/>
              </a:rPr>
              <a:t>1.	What is a charitable deed ?</a:t>
            </a:r>
          </a:p>
          <a:p>
            <a:pPr marL="457200" indent="-457200" algn="just">
              <a:buNone/>
            </a:pPr>
            <a:r>
              <a:rPr lang="en-US" sz="2950" dirty="0">
                <a:solidFill>
                  <a:schemeClr val="tx1"/>
                </a:solidFill>
                <a:latin typeface="Arial Narrow" pitchFamily="34" charset="0"/>
                <a:cs typeface="Times New Roman" pitchFamily="18" charset="0"/>
              </a:rPr>
              <a:t>2.	Write the names of five important documents of the Church on Social justice and 	charitable deeds.</a:t>
            </a:r>
          </a:p>
          <a:p>
            <a:pPr marL="457200" indent="-457200" algn="just">
              <a:buNone/>
            </a:pPr>
            <a:r>
              <a:rPr lang="en-US" sz="2950" dirty="0">
                <a:solidFill>
                  <a:schemeClr val="tx1"/>
                </a:solidFill>
                <a:latin typeface="Arial Narrow" pitchFamily="34" charset="0"/>
                <a:cs typeface="Times New Roman" pitchFamily="18" charset="0"/>
              </a:rPr>
              <a:t>3.	What is the foundation of charitable deeds in the Church ?</a:t>
            </a:r>
          </a:p>
          <a:p>
            <a:pPr marL="457200" indent="-457200" algn="just">
              <a:buNone/>
            </a:pPr>
            <a:r>
              <a:rPr lang="en-US" sz="2950" dirty="0">
                <a:solidFill>
                  <a:schemeClr val="tx1"/>
                </a:solidFill>
                <a:latin typeface="Arial Narrow" pitchFamily="34" charset="0"/>
                <a:cs typeface="Times New Roman" pitchFamily="18" charset="0"/>
              </a:rPr>
              <a:t>4.	How can we put into practice the teachings of St. Basil and St. </a:t>
            </a:r>
            <a:r>
              <a:rPr lang="en-US" sz="2950" dirty="0" err="1">
                <a:solidFill>
                  <a:schemeClr val="tx1"/>
                </a:solidFill>
                <a:latin typeface="Arial Narrow" pitchFamily="34" charset="0"/>
                <a:cs typeface="Times New Roman" pitchFamily="18" charset="0"/>
              </a:rPr>
              <a:t>Chrisostom</a:t>
            </a:r>
            <a:r>
              <a:rPr lang="en-US" sz="2950" dirty="0">
                <a:solidFill>
                  <a:schemeClr val="tx1"/>
                </a:solidFill>
                <a:latin typeface="Arial Narrow" pitchFamily="34" charset="0"/>
                <a:cs typeface="Times New Roman" pitchFamily="18" charset="0"/>
              </a:rPr>
              <a:t> in our approach to the poor ?</a:t>
            </a:r>
          </a:p>
          <a:p>
            <a:pPr marL="457200" indent="-457200" algn="just">
              <a:buNone/>
            </a:pPr>
            <a:r>
              <a:rPr lang="en-US" sz="2950" dirty="0">
                <a:solidFill>
                  <a:schemeClr val="tx1"/>
                </a:solidFill>
                <a:latin typeface="Arial Narrow" pitchFamily="34" charset="0"/>
                <a:cs typeface="Times New Roman" pitchFamily="18" charset="0"/>
              </a:rPr>
              <a:t>5.	What are the areas of our charitable deeds ?</a:t>
            </a: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8</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CHURCH                                         AND CHARITABLE WORKS</a:t>
            </a:r>
          </a:p>
        </p:txBody>
      </p:sp>
      <p:pic>
        <p:nvPicPr>
          <p:cNvPr id="1031" name="Picture 7" descr="C:\Users\user\Desktop\charity.jpg"/>
          <p:cNvPicPr>
            <a:picLocks noChangeAspect="1" noChangeArrowheads="1"/>
          </p:cNvPicPr>
          <p:nvPr/>
        </p:nvPicPr>
        <p:blipFill>
          <a:blip r:embed="rId2" cstate="print"/>
          <a:srcRect/>
          <a:stretch>
            <a:fillRect/>
          </a:stretch>
        </p:blipFill>
        <p:spPr bwMode="auto">
          <a:xfrm>
            <a:off x="1219200" y="2514600"/>
            <a:ext cx="6705600" cy="4110269"/>
          </a:xfrm>
          <a:prstGeom prst="rect">
            <a:avLst/>
          </a:prstGeom>
          <a:noFill/>
          <a:ln>
            <a:solidFill>
              <a:schemeClr val="accent1"/>
            </a:solidFill>
          </a:ln>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2438400"/>
            <a:ext cx="8686800" cy="4154984"/>
          </a:xfrm>
          <a:prstGeom prst="rect">
            <a:avLst/>
          </a:prstGeom>
          <a:noFill/>
        </p:spPr>
        <p:txBody>
          <a:bodyPr wrap="square" rtlCol="0">
            <a:spAutoFit/>
          </a:bodyPr>
          <a:lstStyle/>
          <a:p>
            <a:pPr algn="just"/>
            <a:r>
              <a:rPr lang="en-US" sz="2400" dirty="0">
                <a:latin typeface="Arial Narrow" pitchFamily="34" charset="0"/>
                <a:cs typeface="Times New Roman" pitchFamily="18" charset="0"/>
              </a:rPr>
              <a:t>	On the last </a:t>
            </a:r>
            <a:r>
              <a:rPr lang="en-US" sz="2400" dirty="0" err="1">
                <a:latin typeface="Arial Narrow" pitchFamily="34" charset="0"/>
                <a:cs typeface="Times New Roman" pitchFamily="18" charset="0"/>
              </a:rPr>
              <a:t>judgement</a:t>
            </a:r>
            <a:r>
              <a:rPr lang="en-US" sz="2400" dirty="0">
                <a:latin typeface="Arial Narrow" pitchFamily="34" charset="0"/>
                <a:cs typeface="Times New Roman" pitchFamily="18" charset="0"/>
              </a:rPr>
              <a:t> day, Jesus will let those who did good stand on His right and those who did evil on His left. He will tell those who are on the right. “Come, you that are blessed by my Father, inherit the kingdom prepared for you from the foundation of the world; for I was hungry and you gave me food, I was thirsty and you gave me something to drink, I was a stranger and you welcomed me. I was naked and you gave me clothing, I was sick and you took care of me, I was in prison and you visited </a:t>
            </a:r>
            <a:r>
              <a:rPr lang="en-US" sz="2400" dirty="0" err="1">
                <a:latin typeface="Arial Narrow" pitchFamily="34" charset="0"/>
                <a:cs typeface="Times New Roman" pitchFamily="18" charset="0"/>
              </a:rPr>
              <a:t>me.As</a:t>
            </a:r>
            <a:r>
              <a:rPr lang="en-US" sz="2400" dirty="0">
                <a:latin typeface="Arial Narrow" pitchFamily="34" charset="0"/>
                <a:cs typeface="Times New Roman" pitchFamily="18" charset="0"/>
              </a:rPr>
              <a:t> you did it to one of the least of these who are members of my family, you did it to me”. (Mt. 25 : 34-36). This Gospel Passage is not simply an invitation to do charitable deeds. Instead, it is a very powerful teaching to </a:t>
            </a:r>
            <a:r>
              <a:rPr lang="en-US" sz="2400" dirty="0" err="1">
                <a:latin typeface="Arial Narrow" pitchFamily="34" charset="0"/>
                <a:cs typeface="Times New Roman" pitchFamily="18" charset="0"/>
              </a:rPr>
              <a:t>recognise</a:t>
            </a:r>
            <a:r>
              <a:rPr lang="en-US" sz="2400" dirty="0">
                <a:latin typeface="Arial Narrow" pitchFamily="34" charset="0"/>
                <a:cs typeface="Times New Roman" pitchFamily="18" charset="0"/>
              </a:rPr>
              <a:t> the special presence of Jesus in the poor and love them.</a:t>
            </a:r>
          </a:p>
        </p:txBody>
      </p:sp>
      <p:pic>
        <p:nvPicPr>
          <p:cNvPr id="2050" name="Picture 2" descr="C:\Users\user\Desktop\Bitmap in Lesson8.cdr.jpg"/>
          <p:cNvPicPr>
            <a:picLocks noChangeAspect="1" noChangeArrowheads="1"/>
          </p:cNvPicPr>
          <p:nvPr/>
        </p:nvPicPr>
        <p:blipFill>
          <a:blip r:embed="rId2" cstate="print"/>
          <a:srcRect/>
          <a:stretch>
            <a:fillRect/>
          </a:stretch>
        </p:blipFill>
        <p:spPr bwMode="auto">
          <a:xfrm>
            <a:off x="3200400" y="152400"/>
            <a:ext cx="2735262" cy="2251653"/>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4136410"/>
            <a:ext cx="8915400" cy="2492990"/>
          </a:xfrm>
          <a:prstGeom prst="rect">
            <a:avLst/>
          </a:prstGeom>
          <a:noFill/>
        </p:spPr>
        <p:txBody>
          <a:bodyPr wrap="square" rtlCol="0">
            <a:spAutoFit/>
          </a:bodyPr>
          <a:lstStyle/>
          <a:p>
            <a:pPr algn="just"/>
            <a:r>
              <a:rPr lang="en-US" sz="2600" dirty="0">
                <a:latin typeface="Arial Narrow" pitchFamily="34" charset="0"/>
                <a:cs typeface="Times New Roman" pitchFamily="18" charset="0"/>
              </a:rPr>
              <a:t>	Charitable deeds of the Church are services of the Church to show the world the face of Jesus who sought and did good to the afflicted, the sick and the sinners and to uplift them materially and spiritually, seeing the face of Jesus in them. Anyone who receives the message of the Gospel cannot sit idle without doing deeds of charity because the Word of God compels us to do so.</a:t>
            </a:r>
          </a:p>
        </p:txBody>
      </p:sp>
      <p:sp>
        <p:nvSpPr>
          <p:cNvPr id="3" name="TextBox 2"/>
          <p:cNvSpPr txBox="1"/>
          <p:nvPr/>
        </p:nvSpPr>
        <p:spPr>
          <a:xfrm>
            <a:off x="0" y="202049"/>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ACTIVE FAITH</a:t>
            </a:r>
          </a:p>
        </p:txBody>
      </p:sp>
      <p:pic>
        <p:nvPicPr>
          <p:cNvPr id="3074" name="Picture 2" descr="C:\Users\user\Desktop\miracles-of-jesus.jpg"/>
          <p:cNvPicPr>
            <a:picLocks noChangeAspect="1" noChangeArrowheads="1"/>
          </p:cNvPicPr>
          <p:nvPr/>
        </p:nvPicPr>
        <p:blipFill>
          <a:blip r:embed="rId2" cstate="print"/>
          <a:srcRect/>
          <a:stretch>
            <a:fillRect/>
          </a:stretch>
        </p:blipFill>
        <p:spPr bwMode="auto">
          <a:xfrm>
            <a:off x="2057400" y="1066800"/>
            <a:ext cx="5029200" cy="289628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657600"/>
            <a:ext cx="8610600" cy="2893100"/>
          </a:xfrm>
          <a:prstGeom prst="rect">
            <a:avLst/>
          </a:prstGeom>
          <a:noFill/>
        </p:spPr>
        <p:txBody>
          <a:bodyPr wrap="square" rtlCol="0">
            <a:spAutoFit/>
          </a:bodyPr>
          <a:lstStyle/>
          <a:p>
            <a:pPr algn="just"/>
            <a:r>
              <a:rPr lang="en-US" sz="2600" dirty="0">
                <a:latin typeface="Arial Narrow" pitchFamily="34" charset="0"/>
                <a:cs typeface="Times New Roman" pitchFamily="18" charset="0"/>
              </a:rPr>
              <a:t>	St. Paul exhorts us that “the only thing that counts is faith working through love” (Gal. 5:6). The essence of the Word of God is love. Those who love will see the needs of others as one’s own. They will not be able to close their eyes towards the need of the suffering. The </a:t>
            </a:r>
            <a:r>
              <a:rPr lang="en-US" sz="2600" dirty="0" err="1">
                <a:latin typeface="Arial Narrow" pitchFamily="34" charset="0"/>
                <a:cs typeface="Times New Roman" pitchFamily="18" charset="0"/>
              </a:rPr>
              <a:t>exhoration</a:t>
            </a:r>
            <a:r>
              <a:rPr lang="en-US" sz="2600" dirty="0">
                <a:latin typeface="Arial Narrow" pitchFamily="34" charset="0"/>
                <a:cs typeface="Times New Roman" pitchFamily="18" charset="0"/>
              </a:rPr>
              <a:t> of the apostle James that faith without action is dead also leads us to faith that is active (James 2:17). Hence we must understand that the reflection of faith is charitable deeds.</a:t>
            </a:r>
          </a:p>
        </p:txBody>
      </p:sp>
      <p:pic>
        <p:nvPicPr>
          <p:cNvPr id="4099" name="Picture 3" descr="C:\Users\user\Desktop\pompeo-batoni-st-paul-473x593.jpg"/>
          <p:cNvPicPr>
            <a:picLocks noChangeAspect="1" noChangeArrowheads="1"/>
          </p:cNvPicPr>
          <p:nvPr/>
        </p:nvPicPr>
        <p:blipFill>
          <a:blip r:embed="rId2" cstate="print"/>
          <a:srcRect/>
          <a:stretch>
            <a:fillRect/>
          </a:stretch>
        </p:blipFill>
        <p:spPr bwMode="auto">
          <a:xfrm>
            <a:off x="1371600" y="152400"/>
            <a:ext cx="2674324" cy="3352800"/>
          </a:xfrm>
          <a:prstGeom prst="rect">
            <a:avLst/>
          </a:prstGeom>
          <a:noFill/>
          <a:ln>
            <a:solidFill>
              <a:schemeClr val="accent1"/>
            </a:solidFill>
          </a:ln>
        </p:spPr>
      </p:pic>
      <p:pic>
        <p:nvPicPr>
          <p:cNvPr id="4100" name="Picture 4" descr="C:\Users\user\Desktop\2015474.jpg"/>
          <p:cNvPicPr>
            <a:picLocks noChangeAspect="1" noChangeArrowheads="1"/>
          </p:cNvPicPr>
          <p:nvPr/>
        </p:nvPicPr>
        <p:blipFill>
          <a:blip r:embed="rId3" cstate="print"/>
          <a:srcRect l="25525" t="3600" r="25275" b="47200"/>
          <a:stretch>
            <a:fillRect/>
          </a:stretch>
        </p:blipFill>
        <p:spPr bwMode="auto">
          <a:xfrm>
            <a:off x="4267200" y="152400"/>
            <a:ext cx="3352800" cy="3352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2305139"/>
            <a:ext cx="89154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Charitable deeds do not confine itself to simply giving money or things for temporary use. It is a total commitment to one’s integral growth. Its best </a:t>
            </a:r>
            <a:r>
              <a:rPr lang="en-US" sz="2500" dirty="0" err="1">
                <a:latin typeface="Arial Narrow" pitchFamily="34" charset="0"/>
                <a:cs typeface="Times New Roman" pitchFamily="18" charset="0"/>
              </a:rPr>
              <a:t>exemples</a:t>
            </a:r>
            <a:r>
              <a:rPr lang="en-US" sz="2500" dirty="0">
                <a:latin typeface="Arial Narrow" pitchFamily="34" charset="0"/>
                <a:cs typeface="Times New Roman" pitchFamily="18" charset="0"/>
              </a:rPr>
              <a:t> are St. Vincent de Paul, who worked for the uplift of the poor; Fr. Damian who heard of the sufferings of the lepers who were exiled to the is </a:t>
            </a:r>
            <a:r>
              <a:rPr lang="en-US" sz="2500" dirty="0" err="1">
                <a:latin typeface="Arial Narrow" pitchFamily="34" charset="0"/>
                <a:cs typeface="Times New Roman" pitchFamily="18" charset="0"/>
              </a:rPr>
              <a:t>iland</a:t>
            </a:r>
            <a:r>
              <a:rPr lang="en-US" sz="2500" dirty="0">
                <a:latin typeface="Arial Narrow" pitchFamily="34" charset="0"/>
                <a:cs typeface="Times New Roman" pitchFamily="18" charset="0"/>
              </a:rPr>
              <a:t> of </a:t>
            </a:r>
            <a:r>
              <a:rPr lang="en-US" sz="2500" dirty="0" err="1">
                <a:latin typeface="Arial Narrow" pitchFamily="34" charset="0"/>
                <a:cs typeface="Times New Roman" pitchFamily="18" charset="0"/>
              </a:rPr>
              <a:t>Molocho</a:t>
            </a:r>
            <a:r>
              <a:rPr lang="en-US" sz="2500" dirty="0">
                <a:latin typeface="Arial Narrow" pitchFamily="34" charset="0"/>
                <a:cs typeface="Times New Roman" pitchFamily="18" charset="0"/>
              </a:rPr>
              <a:t>, who committed himself to their uplift and became a leper himself and died there; Mother Theresa of Calcutta who brought the dying and the orphans, left on the streets of Calcutta, to her own Ashram, nursed them and protected them, providing for their needs, are shining examples of charitable deeds. There are individuals in the Church, even today, who give up their own comforts and pleasures and work for the </a:t>
            </a:r>
            <a:r>
              <a:rPr lang="en-US" sz="2500" dirty="0" err="1">
                <a:latin typeface="Arial Narrow" pitchFamily="34" charset="0"/>
                <a:cs typeface="Times New Roman" pitchFamily="18" charset="0"/>
              </a:rPr>
              <a:t>marginalised</a:t>
            </a:r>
            <a:r>
              <a:rPr lang="en-US" sz="2500" dirty="0">
                <a:latin typeface="Arial Narrow" pitchFamily="34" charset="0"/>
                <a:cs typeface="Times New Roman" pitchFamily="18" charset="0"/>
              </a:rPr>
              <a:t> and the backward in society.</a:t>
            </a:r>
          </a:p>
        </p:txBody>
      </p:sp>
      <p:pic>
        <p:nvPicPr>
          <p:cNvPr id="4" name="Picture 2" descr="C:\Users\user\Desktop\Bitmap in Lesson8.cdr.jpg"/>
          <p:cNvPicPr>
            <a:picLocks noChangeAspect="1" noChangeArrowheads="1"/>
          </p:cNvPicPr>
          <p:nvPr/>
        </p:nvPicPr>
        <p:blipFill>
          <a:blip r:embed="rId2" cstate="print"/>
          <a:srcRect l="93556" t="161" b="93992"/>
          <a:stretch>
            <a:fillRect/>
          </a:stretch>
        </p:blipFill>
        <p:spPr bwMode="auto">
          <a:xfrm>
            <a:off x="2743200" y="152400"/>
            <a:ext cx="1595733" cy="2133600"/>
          </a:xfrm>
          <a:prstGeom prst="rect">
            <a:avLst/>
          </a:prstGeom>
          <a:noFill/>
          <a:ln>
            <a:solidFill>
              <a:schemeClr val="accent1"/>
            </a:solidFill>
          </a:ln>
        </p:spPr>
      </p:pic>
      <p:pic>
        <p:nvPicPr>
          <p:cNvPr id="5" name="Picture 2" descr="C:\Users\user\Desktop\Bitmap in Lesson8.cdr.jpg"/>
          <p:cNvPicPr>
            <a:picLocks noChangeAspect="1" noChangeArrowheads="1"/>
          </p:cNvPicPr>
          <p:nvPr/>
        </p:nvPicPr>
        <p:blipFill>
          <a:blip r:embed="rId2" cstate="print"/>
          <a:srcRect t="57146" r="48303"/>
          <a:stretch>
            <a:fillRect/>
          </a:stretch>
        </p:blipFill>
        <p:spPr bwMode="auto">
          <a:xfrm>
            <a:off x="4648200" y="152400"/>
            <a:ext cx="1752600" cy="2140683"/>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362200" y="730240"/>
            <a:ext cx="67818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BASIS OF THE CHARITABLE DEEDS OF THE CHURCH</a:t>
            </a:r>
          </a:p>
        </p:txBody>
      </p:sp>
      <p:sp>
        <p:nvSpPr>
          <p:cNvPr id="7" name="TextBox 6"/>
          <p:cNvSpPr txBox="1"/>
          <p:nvPr/>
        </p:nvSpPr>
        <p:spPr>
          <a:xfrm>
            <a:off x="228600" y="2843748"/>
            <a:ext cx="8686800" cy="3785652"/>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The example and teachings of Jesus is the basis of the charitable deeds of the Church. Jesus, in His public life, showed special concern towards the sinners, the sick and the suffering. Jesus became everything to everyone by healing the sick, forgiving sinners and comforting the afflicted. He invited to Him all those who weary and carrying heavy burdens (Mt. 11:28). Jesus who taught us through the parable of the good Samaritan that those who help the needy are good </a:t>
            </a:r>
            <a:r>
              <a:rPr lang="en-US" sz="2400" dirty="0" err="1">
                <a:latin typeface="Arial Narrow" pitchFamily="34" charset="0"/>
                <a:cs typeface="Times New Roman" pitchFamily="18" charset="0"/>
              </a:rPr>
              <a:t>neighbours</a:t>
            </a:r>
            <a:r>
              <a:rPr lang="en-US" sz="2400" dirty="0">
                <a:latin typeface="Arial Narrow" pitchFamily="34" charset="0"/>
                <a:cs typeface="Times New Roman" pitchFamily="18" charset="0"/>
              </a:rPr>
              <a:t>, asks us to do so. (</a:t>
            </a:r>
            <a:r>
              <a:rPr lang="en-US" sz="2400" dirty="0" err="1">
                <a:latin typeface="Arial Narrow" pitchFamily="34" charset="0"/>
                <a:cs typeface="Times New Roman" pitchFamily="18" charset="0"/>
              </a:rPr>
              <a:t>Lk</a:t>
            </a:r>
            <a:r>
              <a:rPr lang="en-US" sz="2400" dirty="0">
                <a:latin typeface="Arial Narrow" pitchFamily="34" charset="0"/>
                <a:cs typeface="Times New Roman" pitchFamily="18" charset="0"/>
              </a:rPr>
              <a:t>. 10:25-37). The parable of the rich man and Lazarus teaches us that closing your eyes towards the needy is a sin deserving hell. This negligence goes against the law of love which God has given us.</a:t>
            </a:r>
          </a:p>
        </p:txBody>
      </p:sp>
      <p:pic>
        <p:nvPicPr>
          <p:cNvPr id="2" name="Picture 2" descr="C:\Users\user\Desktop\Bitmap in Lesson8.cdr.jpg"/>
          <p:cNvPicPr>
            <a:picLocks noChangeAspect="1" noChangeArrowheads="1"/>
          </p:cNvPicPr>
          <p:nvPr/>
        </p:nvPicPr>
        <p:blipFill>
          <a:blip r:embed="rId2" cstate="print"/>
          <a:srcRect/>
          <a:stretch>
            <a:fillRect/>
          </a:stretch>
        </p:blipFill>
        <p:spPr bwMode="auto">
          <a:xfrm>
            <a:off x="152400" y="152400"/>
            <a:ext cx="2209800" cy="2604579"/>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0" y="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3844022"/>
            <a:ext cx="88392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apostles also trained the early Church to do charitable deeds. The word of God witnesses: “There was not a needy person among them. For as many as those who owned lands or houses sold them and brought the proceeds of what was sold. They laid it at the apostles feet and it was distributed to each as any had need” (Acts 4: 34-35). The early Church was specially concerned about helping the Church communities who were in need. (Acts 11:28-30)</a:t>
            </a:r>
          </a:p>
        </p:txBody>
      </p:sp>
      <p:sp>
        <p:nvSpPr>
          <p:cNvPr id="5" name="TextBox 4"/>
          <p:cNvSpPr txBox="1"/>
          <p:nvPr/>
        </p:nvSpPr>
        <p:spPr>
          <a:xfrm>
            <a:off x="152400" y="372070"/>
            <a:ext cx="8839200" cy="923330"/>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-1. </a:t>
            </a:r>
            <a:r>
              <a:rPr lang="en-US" sz="2400" dirty="0">
                <a:solidFill>
                  <a:srgbClr val="00B0F0"/>
                </a:solidFill>
                <a:latin typeface="Arial Narrow" pitchFamily="34" charset="0"/>
                <a:cs typeface="Times New Roman" pitchFamily="18" charset="0"/>
              </a:rPr>
              <a:t>Read the second chapter of the epistle of apostle James and write down the sentences dealing with the need of helping others.</a:t>
            </a:r>
            <a:endParaRPr lang="en-US" sz="2400" dirty="0">
              <a:solidFill>
                <a:srgbClr val="FF00FF"/>
              </a:solidFill>
              <a:latin typeface="Arial Narrow" pitchFamily="34" charset="0"/>
              <a:cs typeface="Times New Roman" pitchFamily="18" charset="0"/>
            </a:endParaRPr>
          </a:p>
        </p:txBody>
      </p:sp>
      <p:pic>
        <p:nvPicPr>
          <p:cNvPr id="6146" name="Picture 2" descr="C:\Users\user\Desktop\147543441_4c6ff7a857_o.jpg"/>
          <p:cNvPicPr>
            <a:picLocks noChangeAspect="1" noChangeArrowheads="1"/>
          </p:cNvPicPr>
          <p:nvPr/>
        </p:nvPicPr>
        <p:blipFill>
          <a:blip r:embed="rId2" cstate="print"/>
          <a:srcRect/>
          <a:stretch>
            <a:fillRect/>
          </a:stretch>
        </p:blipFill>
        <p:spPr bwMode="auto">
          <a:xfrm>
            <a:off x="3581400" y="1447800"/>
            <a:ext cx="1918138" cy="22860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990600" y="512058"/>
            <a:ext cx="81534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TEACHINGS OF THE CHURCH</a:t>
            </a:r>
          </a:p>
        </p:txBody>
      </p:sp>
      <p:sp>
        <p:nvSpPr>
          <p:cNvPr id="7" name="TextBox 6"/>
          <p:cNvSpPr txBox="1"/>
          <p:nvPr/>
        </p:nvSpPr>
        <p:spPr>
          <a:xfrm>
            <a:off x="152400" y="1366421"/>
            <a:ext cx="8763000" cy="5262979"/>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There are many apostolic teachings exhorting on social justice and the role of the Church in charitable deeds. The social teachings of the Church like ‘</a:t>
            </a:r>
            <a:r>
              <a:rPr lang="en-US" sz="2400" dirty="0" err="1">
                <a:latin typeface="Arial Narrow" pitchFamily="34" charset="0"/>
                <a:cs typeface="Times New Roman" pitchFamily="18" charset="0"/>
              </a:rPr>
              <a:t>Rerum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Novarum</a:t>
            </a:r>
            <a:r>
              <a:rPr lang="en-US" sz="2400" dirty="0">
                <a:latin typeface="Arial Narrow" pitchFamily="34" charset="0"/>
                <a:cs typeface="Times New Roman" pitchFamily="18" charset="0"/>
              </a:rPr>
              <a:t>’, ‘Mother and Teacher’, ‘Peace on Earth’, ‘Human Progress’ etc. deal with this issue. The Church exhorts through these documents to work for the welfare of humanity based on truth, justice, love and personal freedom. The Fathers of the Church like St. Basil, St. </a:t>
            </a:r>
            <a:r>
              <a:rPr lang="en-US" sz="2400" dirty="0" err="1">
                <a:latin typeface="Arial Narrow" pitchFamily="34" charset="0"/>
                <a:cs typeface="Times New Roman" pitchFamily="18" charset="0"/>
              </a:rPr>
              <a:t>Chrisostom</a:t>
            </a:r>
            <a:r>
              <a:rPr lang="en-US" sz="2400" dirty="0">
                <a:latin typeface="Arial Narrow" pitchFamily="34" charset="0"/>
                <a:cs typeface="Times New Roman" pitchFamily="18" charset="0"/>
              </a:rPr>
              <a:t>, etc. teaches us about the importance of charitable deeds. St. Basil teaches that the food, the clothes and the footwear kept in shelf belong to the hungry, the naked and the barefooted. This reminds us that we have to share with the needy whatever we have in store and even what we have stored for tomorrow. St. </a:t>
            </a:r>
            <a:r>
              <a:rPr lang="en-US" sz="2400" dirty="0" err="1">
                <a:latin typeface="Arial Narrow" pitchFamily="34" charset="0"/>
                <a:cs typeface="Times New Roman" pitchFamily="18" charset="0"/>
              </a:rPr>
              <a:t>Chrisostom</a:t>
            </a:r>
            <a:r>
              <a:rPr lang="en-US" sz="2400" dirty="0">
                <a:latin typeface="Arial Narrow" pitchFamily="34" charset="0"/>
                <a:cs typeface="Times New Roman" pitchFamily="18" charset="0"/>
              </a:rPr>
              <a:t> exhorts that when we build houses, one room is to be set apart for Jesus and it should be open for way-farers and the homeless. This points out the Christian attitude we should keep in our life to help the poor and needy.</a:t>
            </a:r>
          </a:p>
        </p:txBody>
      </p:sp>
      <p:pic>
        <p:nvPicPr>
          <p:cNvPr id="7170" name="Picture 2" descr="C:\Users\user\Desktop\st-basil-the-great-7.jpg"/>
          <p:cNvPicPr>
            <a:picLocks noChangeAspect="1" noChangeArrowheads="1"/>
          </p:cNvPicPr>
          <p:nvPr/>
        </p:nvPicPr>
        <p:blipFill>
          <a:blip r:embed="rId2" cstate="print"/>
          <a:srcRect/>
          <a:stretch>
            <a:fillRect/>
          </a:stretch>
        </p:blipFill>
        <p:spPr bwMode="auto">
          <a:xfrm>
            <a:off x="276225" y="232677"/>
            <a:ext cx="1019175" cy="1443723"/>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1614</TotalTime>
  <Words>200</Words>
  <Application>Microsoft Office PowerPoint</Application>
  <PresentationFormat>On-screen Show (4:3)</PresentationFormat>
  <Paragraphs>53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Let us  Read the Word of God and Meditate</vt:lpstr>
      <vt:lpstr>A Word of God to Remember</vt:lpstr>
      <vt:lpstr>Let us Pray</vt:lpstr>
      <vt:lpstr>My Decision</vt:lpstr>
      <vt:lpstr>Let us think with the Church</vt:lpstr>
      <vt:lpstr>Let us find out the answers</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419</cp:revision>
  <dcterms:created xsi:type="dcterms:W3CDTF">2009-12-14T09:57:33Z</dcterms:created>
  <dcterms:modified xsi:type="dcterms:W3CDTF">2015-11-02T08:33:29Z</dcterms:modified>
</cp:coreProperties>
</file>